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4624" r:id="rId1"/>
  </p:sldMasterIdLst>
  <p:notesMasterIdLst>
    <p:notesMasterId r:id="rId16"/>
  </p:notesMasterIdLst>
  <p:handoutMasterIdLst>
    <p:handoutMasterId r:id="rId17"/>
  </p:handoutMasterIdLst>
  <p:sldIdLst>
    <p:sldId id="300" r:id="rId2"/>
    <p:sldId id="310" r:id="rId3"/>
    <p:sldId id="303" r:id="rId4"/>
    <p:sldId id="305" r:id="rId5"/>
    <p:sldId id="304" r:id="rId6"/>
    <p:sldId id="306" r:id="rId7"/>
    <p:sldId id="311" r:id="rId8"/>
    <p:sldId id="307" r:id="rId9"/>
    <p:sldId id="308" r:id="rId10"/>
    <p:sldId id="309" r:id="rId11"/>
    <p:sldId id="301" r:id="rId12"/>
    <p:sldId id="302" r:id="rId13"/>
    <p:sldId id="312" r:id="rId14"/>
    <p:sldId id="313" r:id="rId15"/>
  </p:sldIdLst>
  <p:sldSz cx="9144000" cy="6858000" type="screen4x3"/>
  <p:notesSz cx="6858000" cy="9144000"/>
  <p:embeddedFontLst>
    <p:embeddedFont>
      <p:font typeface="Constantia" panose="02030602050306030303" pitchFamily="18" charset="0"/>
      <p:regular r:id="rId18"/>
      <p:bold r:id="rId19"/>
      <p:italic r:id="rId20"/>
      <p:boldItalic r:id="rId21"/>
    </p:embeddedFont>
  </p:embeddedFontLst>
  <p:custDataLst>
    <p:tags r:id="rId22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32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clrMru>
    <a:srgbClr val="F3F3F3"/>
    <a:srgbClr val="FD6F7D"/>
    <a:srgbClr val="008000"/>
    <a:srgbClr val="CC3399"/>
    <a:srgbClr val="FF9933"/>
    <a:srgbClr val="FF9966"/>
    <a:srgbClr val="33CC33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0422FA-0B89-FF49-B537-0D4E40B649AA}" v="15" dt="2025-10-28T23:04:49.7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74"/>
    <p:restoredTop sz="94694"/>
  </p:normalViewPr>
  <p:slideViewPr>
    <p:cSldViewPr snapToGrid="0">
      <p:cViewPr varScale="1">
        <p:scale>
          <a:sx n="117" d="100"/>
          <a:sy n="117" d="100"/>
        </p:scale>
        <p:origin x="67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c J Prebys" userId="2423660181_tp_box_2" providerId="OAuth2" clId="{7A5D5A21-A55B-52FD-95D2-896217ECBE7C}"/>
    <pc:docChg chg="custSel addSld modSld">
      <pc:chgData name="Eric J Prebys" userId="2423660181_tp_box_2" providerId="OAuth2" clId="{7A5D5A21-A55B-52FD-95D2-896217ECBE7C}" dt="2025-10-28T23:04:49.769" v="3856" actId="1076"/>
      <pc:docMkLst>
        <pc:docMk/>
      </pc:docMkLst>
      <pc:sldChg chg="addSp delSp modSp">
        <pc:chgData name="Eric J Prebys" userId="2423660181_tp_box_2" providerId="OAuth2" clId="{7A5D5A21-A55B-52FD-95D2-896217ECBE7C}" dt="2025-10-28T23:04:49.769" v="3856" actId="1076"/>
        <pc:sldMkLst>
          <pc:docMk/>
          <pc:sldMk cId="0" sldId="300"/>
        </pc:sldMkLst>
        <pc:picChg chg="del">
          <ac:chgData name="Eric J Prebys" userId="2423660181_tp_box_2" providerId="OAuth2" clId="{7A5D5A21-A55B-52FD-95D2-896217ECBE7C}" dt="2025-10-28T23:04:36.877" v="3853" actId="478"/>
          <ac:picMkLst>
            <pc:docMk/>
            <pc:sldMk cId="0" sldId="300"/>
            <ac:picMk id="1026" creationId="{A742D5EE-ED08-925F-533B-719847B0DF42}"/>
          </ac:picMkLst>
        </pc:picChg>
        <pc:picChg chg="add mod">
          <ac:chgData name="Eric J Prebys" userId="2423660181_tp_box_2" providerId="OAuth2" clId="{7A5D5A21-A55B-52FD-95D2-896217ECBE7C}" dt="2025-10-28T23:04:49.769" v="3856" actId="1076"/>
          <ac:picMkLst>
            <pc:docMk/>
            <pc:sldMk cId="0" sldId="300"/>
            <ac:picMk id="2050" creationId="{AEA06607-F895-BB30-DCE2-22040CA5B470}"/>
          </ac:picMkLst>
        </pc:picChg>
      </pc:sldChg>
      <pc:sldChg chg="modSp mod">
        <pc:chgData name="Eric J Prebys" userId="2423660181_tp_box_2" providerId="OAuth2" clId="{7A5D5A21-A55B-52FD-95D2-896217ECBE7C}" dt="2025-10-28T21:32:03.261" v="1121" actId="313"/>
        <pc:sldMkLst>
          <pc:docMk/>
          <pc:sldMk cId="1311669059" sldId="306"/>
        </pc:sldMkLst>
        <pc:spChg chg="mod">
          <ac:chgData name="Eric J Prebys" userId="2423660181_tp_box_2" providerId="OAuth2" clId="{7A5D5A21-A55B-52FD-95D2-896217ECBE7C}" dt="2025-10-28T21:32:03.261" v="1121" actId="313"/>
          <ac:spMkLst>
            <pc:docMk/>
            <pc:sldMk cId="1311669059" sldId="306"/>
            <ac:spMk id="6" creationId="{FF5C7A76-80A1-84A7-94F5-3236ED0A6109}"/>
          </ac:spMkLst>
        </pc:spChg>
      </pc:sldChg>
      <pc:sldChg chg="addSp modSp new mod">
        <pc:chgData name="Eric J Prebys" userId="2423660181_tp_box_2" providerId="OAuth2" clId="{7A5D5A21-A55B-52FD-95D2-896217ECBE7C}" dt="2025-10-28T21:31:17.846" v="1064" actId="20577"/>
        <pc:sldMkLst>
          <pc:docMk/>
          <pc:sldMk cId="1724108228" sldId="310"/>
        </pc:sldMkLst>
        <pc:spChg chg="mod">
          <ac:chgData name="Eric J Prebys" userId="2423660181_tp_box_2" providerId="OAuth2" clId="{7A5D5A21-A55B-52FD-95D2-896217ECBE7C}" dt="2025-10-28T21:22:17.838" v="26" actId="20577"/>
          <ac:spMkLst>
            <pc:docMk/>
            <pc:sldMk cId="1724108228" sldId="310"/>
            <ac:spMk id="2" creationId="{E323175D-A6CA-E1E2-2C63-3F74E004D4DE}"/>
          </ac:spMkLst>
        </pc:spChg>
        <pc:spChg chg="mod">
          <ac:chgData name="Eric J Prebys" userId="2423660181_tp_box_2" providerId="OAuth2" clId="{7A5D5A21-A55B-52FD-95D2-896217ECBE7C}" dt="2025-10-28T21:31:17.846" v="1064" actId="20577"/>
          <ac:spMkLst>
            <pc:docMk/>
            <pc:sldMk cId="1724108228" sldId="310"/>
            <ac:spMk id="3" creationId="{ED91B428-6A94-847B-1FD3-27505A6AC0AE}"/>
          </ac:spMkLst>
        </pc:spChg>
        <pc:picChg chg="add mod">
          <ac:chgData name="Eric J Prebys" userId="2423660181_tp_box_2" providerId="OAuth2" clId="{7A5D5A21-A55B-52FD-95D2-896217ECBE7C}" dt="2025-10-28T21:26:05.877" v="334" actId="14100"/>
          <ac:picMkLst>
            <pc:docMk/>
            <pc:sldMk cId="1724108228" sldId="310"/>
            <ac:picMk id="1026" creationId="{EA08B193-0ACA-0167-EC5E-AE24C098D518}"/>
          </ac:picMkLst>
        </pc:picChg>
      </pc:sldChg>
      <pc:sldChg chg="addSp modSp new mod">
        <pc:chgData name="Eric J Prebys" userId="2423660181_tp_box_2" providerId="OAuth2" clId="{7A5D5A21-A55B-52FD-95D2-896217ECBE7C}" dt="2025-10-28T22:07:24.133" v="1974" actId="1076"/>
        <pc:sldMkLst>
          <pc:docMk/>
          <pc:sldMk cId="182498094" sldId="311"/>
        </pc:sldMkLst>
        <pc:spChg chg="mod">
          <ac:chgData name="Eric J Prebys" userId="2423660181_tp_box_2" providerId="OAuth2" clId="{7A5D5A21-A55B-52FD-95D2-896217ECBE7C}" dt="2025-10-28T21:32:29.344" v="1161" actId="20577"/>
          <ac:spMkLst>
            <pc:docMk/>
            <pc:sldMk cId="182498094" sldId="311"/>
            <ac:spMk id="2" creationId="{C2DB9F69-CC60-A548-04A2-EF9325B05240}"/>
          </ac:spMkLst>
        </pc:spChg>
        <pc:spChg chg="mod">
          <ac:chgData name="Eric J Prebys" userId="2423660181_tp_box_2" providerId="OAuth2" clId="{7A5D5A21-A55B-52FD-95D2-896217ECBE7C}" dt="2025-10-28T22:03:34.439" v="1973" actId="20577"/>
          <ac:spMkLst>
            <pc:docMk/>
            <pc:sldMk cId="182498094" sldId="311"/>
            <ac:spMk id="3" creationId="{89444796-6A76-6239-51D3-A90A6EA8E647}"/>
          </ac:spMkLst>
        </pc:spChg>
        <pc:spChg chg="add mod">
          <ac:chgData name="Eric J Prebys" userId="2423660181_tp_box_2" providerId="OAuth2" clId="{7A5D5A21-A55B-52FD-95D2-896217ECBE7C}" dt="2025-10-28T22:07:24.133" v="1974" actId="1076"/>
          <ac:spMkLst>
            <pc:docMk/>
            <pc:sldMk cId="182498094" sldId="311"/>
            <ac:spMk id="7" creationId="{B57C18F4-30C4-1ED7-A203-EE034F5EEDA0}"/>
          </ac:spMkLst>
        </pc:spChg>
      </pc:sldChg>
      <pc:sldChg chg="modSp new mod">
        <pc:chgData name="Eric J Prebys" userId="2423660181_tp_box_2" providerId="OAuth2" clId="{7A5D5A21-A55B-52FD-95D2-896217ECBE7C}" dt="2025-10-28T23:01:01.564" v="3625" actId="27636"/>
        <pc:sldMkLst>
          <pc:docMk/>
          <pc:sldMk cId="1478792243" sldId="312"/>
        </pc:sldMkLst>
        <pc:spChg chg="mod">
          <ac:chgData name="Eric J Prebys" userId="2423660181_tp_box_2" providerId="OAuth2" clId="{7A5D5A21-A55B-52FD-95D2-896217ECBE7C}" dt="2025-10-28T22:45:25.897" v="2337" actId="20577"/>
          <ac:spMkLst>
            <pc:docMk/>
            <pc:sldMk cId="1478792243" sldId="312"/>
            <ac:spMk id="2" creationId="{D3933C51-14DB-B49F-709D-CB1D062FED07}"/>
          </ac:spMkLst>
        </pc:spChg>
        <pc:spChg chg="mod">
          <ac:chgData name="Eric J Prebys" userId="2423660181_tp_box_2" providerId="OAuth2" clId="{7A5D5A21-A55B-52FD-95D2-896217ECBE7C}" dt="2025-10-28T23:01:01.564" v="3625" actId="27636"/>
          <ac:spMkLst>
            <pc:docMk/>
            <pc:sldMk cId="1478792243" sldId="312"/>
            <ac:spMk id="3" creationId="{8979755C-C687-4514-CAF7-2EDDEE2D9046}"/>
          </ac:spMkLst>
        </pc:spChg>
      </pc:sldChg>
      <pc:sldChg chg="modSp new mod">
        <pc:chgData name="Eric J Prebys" userId="2423660181_tp_box_2" providerId="OAuth2" clId="{7A5D5A21-A55B-52FD-95D2-896217ECBE7C}" dt="2025-10-28T23:02:13.924" v="3852" actId="20577"/>
        <pc:sldMkLst>
          <pc:docMk/>
          <pc:sldMk cId="2418685196" sldId="313"/>
        </pc:sldMkLst>
        <pc:spChg chg="mod">
          <ac:chgData name="Eric J Prebys" userId="2423660181_tp_box_2" providerId="OAuth2" clId="{7A5D5A21-A55B-52FD-95D2-896217ECBE7C}" dt="2025-10-28T23:01:30.344" v="3642" actId="20577"/>
          <ac:spMkLst>
            <pc:docMk/>
            <pc:sldMk cId="2418685196" sldId="313"/>
            <ac:spMk id="2" creationId="{BDE40130-5B10-C1FD-6857-01A3C9384180}"/>
          </ac:spMkLst>
        </pc:spChg>
        <pc:spChg chg="mod">
          <ac:chgData name="Eric J Prebys" userId="2423660181_tp_box_2" providerId="OAuth2" clId="{7A5D5A21-A55B-52FD-95D2-896217ECBE7C}" dt="2025-10-28T23:02:13.924" v="3852" actId="20577"/>
          <ac:spMkLst>
            <pc:docMk/>
            <pc:sldMk cId="2418685196" sldId="313"/>
            <ac:spMk id="3" creationId="{CFBB7FE9-759F-E44A-EE25-13D2F646F73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641E0-C0FB-FB45-BE20-B5E285E46BDA}" type="datetimeFigureOut">
              <a:rPr lang="en-US" smtClean="0"/>
              <a:t>10/29/25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D667F-4C0A-F045-9861-4468224AED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5965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gif>
</file>

<file path=ppt/media/image11.png>
</file>

<file path=ppt/media/image12.jpeg>
</file>

<file path=ppt/media/image2.pn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840E8FAF-0EB9-4F3C-9D18-30F5214B3A3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687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448882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582482"/>
            <a:ext cx="6400800" cy="554404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FRS-003-009 - Fall 2025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Science and the Media: Friends or Foes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C4FB-7D33-419B-8833-D1372BFD11C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294106" y="5472156"/>
            <a:ext cx="8643661" cy="364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309CFA1-B09C-442F-85C3-919131D33D2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B137E2-35D0-4667-9362-8260FF57AB0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FRS-003-009 - Fall 2025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Science and the Media: Friends or Foes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3000"/>
            <a:ext cx="4038600" cy="52486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038600" cy="52486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D914655-DFE5-45AD-AEB7-B6324F535D8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1013A5A-BD10-4E42-8EDD-42C4A14A642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B536C3-BB10-4165-8E74-99838CB5170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871096-0617-41A5-9758-D8016564092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58A0D8F-9A19-4D03-8318-653C6FCD8B9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1713" y="471448"/>
            <a:ext cx="8229600" cy="6282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1713" y="1182021"/>
            <a:ext cx="8229600" cy="5441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40944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r>
              <a:rPr lang="en-US"/>
              <a:t>Science and the Media: Friends or Foes</a:t>
            </a:r>
            <a:endParaRPr lang="en-US" dirty="0">
              <a:latin typeface="+mn-l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09560" y="18288"/>
            <a:ext cx="77724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61210FB4-E372-466D-A3EB-21FD966A10F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9" name="Text Box 11"/>
          <p:cNvSpPr txBox="1">
            <a:spLocks noChangeArrowheads="1"/>
          </p:cNvSpPr>
          <p:nvPr userDrawn="1"/>
        </p:nvSpPr>
        <p:spPr bwMode="auto">
          <a:xfrm>
            <a:off x="381000" y="6553200"/>
            <a:ext cx="167640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781336" y="1"/>
            <a:ext cx="362663" cy="3708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625" r:id="rId1"/>
    <p:sldLayoutId id="2147484626" r:id="rId2"/>
    <p:sldLayoutId id="2147484627" r:id="rId3"/>
    <p:sldLayoutId id="2147484628" r:id="rId4"/>
    <p:sldLayoutId id="2147484629" r:id="rId5"/>
    <p:sldLayoutId id="2147484630" r:id="rId6"/>
    <p:sldLayoutId id="2147484631" r:id="rId7"/>
    <p:sldLayoutId id="2147484632" r:id="rId8"/>
    <p:sldLayoutId id="2147484633" r:id="rId9"/>
    <p:sldLayoutId id="2147484634" r:id="rId10"/>
    <p:sldLayoutId id="2147484635" r:id="rId11"/>
  </p:sldLayoutIdLst>
  <p:transition>
    <p:fade thruBlk="1"/>
  </p:transition>
  <p:hf hdr="0"/>
  <p:txStyles>
    <p:titleStyle>
      <a:lvl1pPr algn="l" defTabSz="914400" rtl="0" eaLnBrk="1" latinLnBrk="0" hangingPunct="1">
        <a:spcBef>
          <a:spcPct val="0"/>
        </a:spcBef>
        <a:buNone/>
        <a:defRPr sz="32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uardian.com/science/brain-flapping/2014/jul/14/silent-not-deadly-how-farts-cure-diseases" TargetMode="External"/><Relationship Id="rId2" Type="http://schemas.openxmlformats.org/officeDocument/2006/relationships/hyperlink" Target="https://pubs.rsc.org/en/content/articlelanding/2014/md/c3md00323j#!divAbstrac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ac.stanford.edu/exp/e144/nytimes.html" TargetMode="External"/><Relationship Id="rId2" Type="http://schemas.openxmlformats.org/officeDocument/2006/relationships/hyperlink" Target="https://www.slac.stanford.edu/exp/e144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journals.aps.org/prl/abstract/10.1103/PhysRevLett.79.1626" TargetMode="External"/><Relationship Id="rId4" Type="http://schemas.openxmlformats.org/officeDocument/2006/relationships/image" Target="../media/image10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photonics.com/Articles/Boom-From-Light-Comes-Matter/a126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hyperlink" Target="https://en.wikipedia.org/wiki/Newman%27s_energy_machin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irect.com/science/article/pii/S0002916523053819?via%3Dihub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054AAFC2-039B-5A2A-C93C-DB9A9EE8A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5582481"/>
            <a:ext cx="6400800" cy="84008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Eric Prebys</a:t>
            </a:r>
          </a:p>
          <a:p>
            <a:r>
              <a:rPr lang="en-US" dirty="0"/>
              <a:t>FRS-003-009</a:t>
            </a:r>
          </a:p>
        </p:txBody>
      </p:sp>
      <p:pic>
        <p:nvPicPr>
          <p:cNvPr id="2050" name="Picture 2" descr="What are climate misinformation and disinformation and how can we tackle  them? | UNDP Climate Promise">
            <a:extLst>
              <a:ext uri="{FF2B5EF4-FFF2-40B4-BE49-F238E27FC236}">
                <a16:creationId xmlns:a16="http://schemas.microsoft.com/office/drawing/2014/main" id="{AEA06607-F895-BB30-DCE2-22040CA5B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057" y="522512"/>
            <a:ext cx="6487886" cy="4865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C570C-7C5A-73A2-ED3E-BB40766E8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Simplifying Science…..into Nonsense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44733-2554-482B-BF9D-A32A0133C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In 2014, the Journal Medical Chemical Communications published an </a:t>
            </a:r>
            <a:r>
              <a:rPr lang="en-US" sz="1800" dirty="0">
                <a:hlinkClick r:id="rId2"/>
              </a:rPr>
              <a:t>article </a:t>
            </a:r>
            <a:r>
              <a:rPr lang="en-US" sz="1800" dirty="0"/>
              <a:t>with the confusing title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pPr lvl="1"/>
            <a:r>
              <a:rPr lang="en-US" sz="1600" dirty="0"/>
              <a:t>The researchers exposed mitochondria from cells to hydrogen </a:t>
            </a:r>
            <a:r>
              <a:rPr lang="en-US" sz="1600" dirty="0" err="1"/>
              <a:t>sulfid</a:t>
            </a:r>
            <a:endParaRPr lang="en-US" sz="1600" dirty="0"/>
          </a:p>
          <a:p>
            <a:pPr lvl="1"/>
            <a:r>
              <a:rPr lang="en-US" sz="1600" dirty="0"/>
              <a:t>They found evidence it could protect them from damage, which is a factor in cancer, stroke, and dementia</a:t>
            </a:r>
          </a:p>
          <a:p>
            <a:r>
              <a:rPr lang="en-US" sz="2000" dirty="0"/>
              <a:t>How this was </a:t>
            </a:r>
            <a:r>
              <a:rPr lang="en-US" sz="2000" i="1" dirty="0"/>
              <a:t>widely</a:t>
            </a:r>
            <a:r>
              <a:rPr lang="en-US" sz="2000" dirty="0"/>
              <a:t> reported in the </a:t>
            </a:r>
            <a:br>
              <a:rPr lang="en-US" sz="2000" dirty="0"/>
            </a:br>
            <a:r>
              <a:rPr lang="en-US" sz="2000" dirty="0"/>
              <a:t>media…</a:t>
            </a:r>
          </a:p>
          <a:p>
            <a:pPr lvl="1"/>
            <a:r>
              <a:rPr lang="en-US" sz="1600" dirty="0"/>
              <a:t>This </a:t>
            </a:r>
            <a:r>
              <a:rPr lang="en-US" sz="1600" dirty="0">
                <a:hlinkClick r:id="rId3"/>
              </a:rPr>
              <a:t>example</a:t>
            </a:r>
            <a:r>
              <a:rPr lang="en-US" sz="1600" dirty="0"/>
              <a:t> is from The Guardian!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286E5-4BE9-A38A-F905-28BEE9FB2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E2059-A850-54C6-AAEA-545584C6A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E23D9-C76C-8597-4C83-53808F334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2243C3-687E-0D87-2378-4574CA378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835062"/>
            <a:ext cx="7772400" cy="9236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63AA389-B343-9EF0-1D20-AAF80C703B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2232" y="3542753"/>
            <a:ext cx="3376596" cy="329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5930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8774B-AC2D-FC90-9F83-6CAFF700C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of Telephone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02B19-A845-F8B7-C952-BD8B44557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Many news articles are based on other articles.</a:t>
            </a:r>
          </a:p>
          <a:p>
            <a:pPr lvl="1"/>
            <a:r>
              <a:rPr lang="en-US" sz="1800" dirty="0"/>
              <a:t>They will usually add material to avoid copyright issues.</a:t>
            </a:r>
          </a:p>
          <a:p>
            <a:pPr lvl="1"/>
            <a:r>
              <a:rPr lang="en-US" sz="1800" dirty="0"/>
              <a:t>This can often change the meaning of the original article.</a:t>
            </a:r>
          </a:p>
          <a:p>
            <a:r>
              <a:rPr lang="en-US" sz="2000" dirty="0"/>
              <a:t>A personal example…</a:t>
            </a:r>
          </a:p>
          <a:p>
            <a:pPr lvl="1"/>
            <a:r>
              <a:rPr lang="en-US" sz="1800" dirty="0"/>
              <a:t>In the mid-1990s, I was part of a </a:t>
            </a:r>
            <a:r>
              <a:rPr lang="en-US" sz="1800" dirty="0">
                <a:hlinkClick r:id="rId2"/>
              </a:rPr>
              <a:t>small group </a:t>
            </a:r>
            <a:br>
              <a:rPr lang="en-US" sz="1800" dirty="0">
                <a:hlinkClick r:id="rId2"/>
              </a:rPr>
            </a:br>
            <a:r>
              <a:rPr lang="en-US" sz="1800" dirty="0">
                <a:hlinkClick r:id="rId2"/>
              </a:rPr>
              <a:t>working at Stanford</a:t>
            </a:r>
            <a:r>
              <a:rPr lang="en-US" sz="1800" dirty="0"/>
              <a:t> that produced electron-positron </a:t>
            </a:r>
            <a:br>
              <a:rPr lang="en-US" sz="1800" dirty="0"/>
            </a:br>
            <a:r>
              <a:rPr lang="en-US" sz="1800" dirty="0"/>
              <a:t>pairs by bouncing a powerful laser off of the SLAC </a:t>
            </a:r>
            <a:br>
              <a:rPr lang="en-US" sz="1800" dirty="0"/>
            </a:br>
            <a:r>
              <a:rPr lang="en-US" sz="1800" dirty="0"/>
              <a:t>electron beam and then allowing it to re-interact </a:t>
            </a:r>
            <a:br>
              <a:rPr lang="en-US" sz="1800" dirty="0"/>
            </a:br>
            <a:r>
              <a:rPr lang="en-US" sz="1800" dirty="0"/>
              <a:t>with the laser*.</a:t>
            </a:r>
          </a:p>
          <a:p>
            <a:pPr lvl="1"/>
            <a:r>
              <a:rPr lang="en-US" sz="1800" dirty="0"/>
              <a:t>While fully consistent with the laws of physics</a:t>
            </a:r>
            <a:br>
              <a:rPr lang="en-US" sz="1800" dirty="0"/>
            </a:br>
            <a:r>
              <a:rPr lang="en-US" sz="1800" dirty="0"/>
              <a:t>this was the first time matter had been created</a:t>
            </a:r>
            <a:br>
              <a:rPr lang="en-US" sz="1800" dirty="0"/>
            </a:br>
            <a:r>
              <a:rPr lang="en-US" sz="1800" dirty="0"/>
              <a:t>from pure light.</a:t>
            </a:r>
          </a:p>
          <a:p>
            <a:pPr lvl="1"/>
            <a:r>
              <a:rPr lang="en-US" sz="1800" dirty="0"/>
              <a:t>That’s kind of cool, so it generated an unusual amount of interest in the popular press, including an excellent </a:t>
            </a:r>
            <a:r>
              <a:rPr lang="en-US" sz="1800" dirty="0">
                <a:hlinkClick r:id="rId3"/>
              </a:rPr>
              <a:t>article in the New York Times</a:t>
            </a:r>
            <a:r>
              <a:rPr lang="en-US" sz="1800" dirty="0"/>
              <a:t>.</a:t>
            </a:r>
          </a:p>
          <a:p>
            <a:r>
              <a:rPr lang="en-US" sz="2000" dirty="0"/>
              <a:t>To this day, this is my fourth most cited paper (1248), behind three others from huge collaborations.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9CED8-F5A2-3833-D2B7-5473589F1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7FBCC-61D8-DA2C-9657-85DCA190C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25E81-B5C7-06B5-03D3-38815DE6A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pic>
        <p:nvPicPr>
          <p:cNvPr id="2050" name="Picture 2" descr="Artist's conception of pair creation in &#10;E-144.  From Science, p. 1202 (1997).">
            <a:extLst>
              <a:ext uri="{FF2B5EF4-FFF2-40B4-BE49-F238E27FC236}">
                <a16:creationId xmlns:a16="http://schemas.microsoft.com/office/drawing/2014/main" id="{85E79F83-4CAE-D53D-9A5B-CD5214C09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3757" y="2363811"/>
            <a:ext cx="2610758" cy="2130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692F8D-FD4B-7CA6-D61B-01BBD89C676A}"/>
              </a:ext>
            </a:extLst>
          </p:cNvPr>
          <p:cNvSpPr txBox="1"/>
          <p:nvPr/>
        </p:nvSpPr>
        <p:spPr>
          <a:xfrm>
            <a:off x="5181600" y="6389914"/>
            <a:ext cx="3624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+mn-lt"/>
              </a:rPr>
              <a:t>*</a:t>
            </a:r>
            <a:r>
              <a:rPr lang="en-US" sz="1400" dirty="0">
                <a:hlinkClick r:id="rId5"/>
              </a:rPr>
              <a:t>Phys. Rev. Lett., Vol. 79, p. 1626 (1997)</a:t>
            </a:r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18462164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35B01-BFCD-43E4-ACBA-E3FBF9C2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it went…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FF8AB-B131-3A16-4CB3-99AC9F3B7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309" y="1182021"/>
            <a:ext cx="8229600" cy="5441721"/>
          </a:xfrm>
        </p:spPr>
        <p:txBody>
          <a:bodyPr>
            <a:normAutofit/>
          </a:bodyPr>
          <a:lstStyle/>
          <a:p>
            <a:r>
              <a:rPr lang="en-US" sz="1800" dirty="0"/>
              <a:t>The NYT article inspired MANY </a:t>
            </a:r>
            <a:br>
              <a:rPr lang="en-US" sz="1800" dirty="0"/>
            </a:br>
            <a:r>
              <a:rPr lang="en-US" sz="1800" dirty="0"/>
              <a:t>other articles, all of which tweaked </a:t>
            </a:r>
            <a:br>
              <a:rPr lang="en-US" sz="1800" dirty="0"/>
            </a:br>
            <a:r>
              <a:rPr lang="en-US" sz="1800" dirty="0"/>
              <a:t>it a bit.</a:t>
            </a:r>
          </a:p>
          <a:p>
            <a:r>
              <a:rPr lang="en-US" sz="1800" dirty="0"/>
              <a:t>It finally arrived at </a:t>
            </a:r>
            <a:r>
              <a:rPr lang="en-US" sz="1800" dirty="0">
                <a:hlinkClick r:id="rId2"/>
              </a:rPr>
              <a:t>this article</a:t>
            </a:r>
            <a:r>
              <a:rPr lang="en-US" sz="1800" dirty="0"/>
              <a:t> in the </a:t>
            </a:r>
            <a:br>
              <a:rPr lang="en-US" sz="1800" dirty="0"/>
            </a:br>
            <a:r>
              <a:rPr lang="en-US" sz="1800" dirty="0"/>
              <a:t>Photonics Spectra </a:t>
            </a:r>
            <a:br>
              <a:rPr lang="en-US" sz="1800" dirty="0"/>
            </a:br>
            <a:r>
              <a:rPr lang="en-US" sz="1800" dirty="0"/>
              <a:t>trade magazine, which</a:t>
            </a:r>
            <a:br>
              <a:rPr lang="en-US" sz="1800" dirty="0"/>
            </a:br>
            <a:r>
              <a:rPr lang="en-US" sz="1800" dirty="0"/>
              <a:t>gets a whole lot wrong.</a:t>
            </a:r>
          </a:p>
          <a:p>
            <a:r>
              <a:rPr lang="en-US" sz="1800" dirty="0"/>
              <a:t>The lesson:  Always </a:t>
            </a:r>
            <a:br>
              <a:rPr lang="en-US" sz="1800" dirty="0"/>
            </a:br>
            <a:r>
              <a:rPr lang="en-US" sz="1800" dirty="0"/>
              <a:t>find the original source!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9D580-5772-9038-64EA-3AA0D4B94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4A2BD-7093-9EA3-0C11-1E8DAEEBB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69659-989F-125E-3065-81B41198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9F16A4-B160-068F-F264-A995192FEE7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636"/>
          <a:stretch>
            <a:fillRect/>
          </a:stretch>
        </p:blipFill>
        <p:spPr>
          <a:xfrm>
            <a:off x="3156859" y="2573650"/>
            <a:ext cx="5878287" cy="3904082"/>
          </a:xfrm>
          <a:prstGeom prst="rect">
            <a:avLst/>
          </a:prstGeom>
        </p:spPr>
      </p:pic>
      <p:pic>
        <p:nvPicPr>
          <p:cNvPr id="3074" name="Picture 2" descr="Cartoon of white-lab-coated fellow&#10;transforming an amorphous glow into some sort of structure with the&#10;aid of a magician's hat.">
            <a:extLst>
              <a:ext uri="{FF2B5EF4-FFF2-40B4-BE49-F238E27FC236}">
                <a16:creationId xmlns:a16="http://schemas.microsoft.com/office/drawing/2014/main" id="{F027ACFF-2E62-B3D1-183D-54BC2A88E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0380" y="615209"/>
            <a:ext cx="3987800" cy="1761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4588770-0878-2A62-8442-286197B445D8}"/>
              </a:ext>
            </a:extLst>
          </p:cNvPr>
          <p:cNvSpPr/>
          <p:nvPr/>
        </p:nvSpPr>
        <p:spPr>
          <a:xfrm>
            <a:off x="4452259" y="2993571"/>
            <a:ext cx="4582887" cy="217715"/>
          </a:xfrm>
          <a:prstGeom prst="rect">
            <a:avLst/>
          </a:prstGeom>
          <a:solidFill>
            <a:srgbClr val="FFFF00">
              <a:alpha val="31095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065672-CD0A-1C47-BC14-6DBE7B0C7C39}"/>
              </a:ext>
            </a:extLst>
          </p:cNvPr>
          <p:cNvSpPr/>
          <p:nvPr/>
        </p:nvSpPr>
        <p:spPr>
          <a:xfrm>
            <a:off x="3156860" y="3216976"/>
            <a:ext cx="2732314" cy="191224"/>
          </a:xfrm>
          <a:prstGeom prst="rect">
            <a:avLst/>
          </a:prstGeom>
          <a:solidFill>
            <a:srgbClr val="FFFF00">
              <a:alpha val="31095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1398DE-5972-2D19-5B83-B52ACD6A9E4F}"/>
              </a:ext>
            </a:extLst>
          </p:cNvPr>
          <p:cNvSpPr/>
          <p:nvPr/>
        </p:nvSpPr>
        <p:spPr>
          <a:xfrm>
            <a:off x="3156858" y="6262863"/>
            <a:ext cx="5579771" cy="214870"/>
          </a:xfrm>
          <a:prstGeom prst="rect">
            <a:avLst/>
          </a:prstGeom>
          <a:solidFill>
            <a:srgbClr val="FFFF00">
              <a:alpha val="31095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A6B5CDC-6645-6584-BCD2-94F32C76A6C5}"/>
              </a:ext>
            </a:extLst>
          </p:cNvPr>
          <p:cNvSpPr/>
          <p:nvPr/>
        </p:nvSpPr>
        <p:spPr>
          <a:xfrm>
            <a:off x="7293430" y="6033778"/>
            <a:ext cx="1741716" cy="217715"/>
          </a:xfrm>
          <a:prstGeom prst="rect">
            <a:avLst/>
          </a:prstGeom>
          <a:solidFill>
            <a:srgbClr val="FFFF00">
              <a:alpha val="31095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988942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33C51-14DB-B49F-709D-CB1D062FE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713" y="471448"/>
            <a:ext cx="8245087" cy="628207"/>
          </a:xfrm>
        </p:spPr>
        <p:txBody>
          <a:bodyPr>
            <a:noAutofit/>
          </a:bodyPr>
          <a:lstStyle/>
          <a:p>
            <a:r>
              <a:rPr lang="en-US" sz="2400" dirty="0"/>
              <a:t>Being an Expert in One Field Doesn’t Make you an Expert in 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79755C-C687-4514-CAF7-2EDDEE2D9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As second definition of “Stockholm Syndrome” is that when someone wins a Nobel Prize in Physics, Chemistry, or Medicine, they start to share their opinion on everything.  Examples:</a:t>
            </a:r>
          </a:p>
          <a:p>
            <a:pPr lvl="1"/>
            <a:r>
              <a:rPr lang="en-US" sz="1800" dirty="0"/>
              <a:t>Brian Josephson, who shared the 1973 Nobel Prize in Physics for the discovery of revolutionary quantum effects believed in homeopathy and ESP.</a:t>
            </a:r>
          </a:p>
          <a:p>
            <a:pPr lvl="1"/>
            <a:r>
              <a:rPr lang="en-US" dirty="0"/>
              <a:t>William Schockley, who shared the 1956 Nobel Prize for the invention of the transistor devoted the later years of his live to pushing his White Supremacist and Eugenics views.</a:t>
            </a:r>
          </a:p>
          <a:p>
            <a:pPr lvl="1"/>
            <a:r>
              <a:rPr lang="en-US" dirty="0"/>
              <a:t>Kary Banks Mullis, who shared the 1993 Nobel Prize for the polymerase chain reaction, crucial to DNA testing went on to push climate change denial and HIV/AIDS “skepticism”.  </a:t>
            </a:r>
          </a:p>
          <a:p>
            <a:pPr lvl="1"/>
            <a:r>
              <a:rPr lang="en-US" dirty="0"/>
              <a:t>Linus Pauling, who won a Nobel Prize in Chemistry in 1954 and a Nobel Peace Prize in 1962 (for nuclear activism) pushed (with no evidence) his theory that massive doses of vitamin C can cure anything.  </a:t>
            </a:r>
          </a:p>
          <a:p>
            <a:r>
              <a:rPr lang="en-US" sz="2200" dirty="0"/>
              <a:t>Obviously, when people like this talk, the press listens!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47199-320B-1861-A6C2-4725C5505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F91CC-D74A-3F8C-4D67-9ACA63360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B483B0-FAC3-F523-44D8-6D3E99FE5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92243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40130-5B10-C1FD-6857-01A3C9384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Parting Words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B7FE9-759F-E44A-EE25-13D2F646F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always, when you hear something on the news, do your best to find the original sources.</a:t>
            </a:r>
          </a:p>
          <a:p>
            <a:r>
              <a:rPr lang="en-US" dirty="0"/>
              <a:t>If it sounds too good to be true, it probably is.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C6FB6D-F9AB-FE52-FD7F-A83B699ED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D7B8E-D9E8-5080-7E2F-1DEACDFE6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EE37-0011-3AAD-D0D9-454C42E19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85196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3175D-A6CA-E1E2-2C63-3F74E004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up on Mr. Newman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1B428-6A94-847B-1FD3-27505A6AC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Joe Newman </a:t>
            </a:r>
            <a:r>
              <a:rPr lang="en-US" dirty="0">
                <a:hlinkClick r:id="rId2"/>
              </a:rPr>
              <a:t>claimed to have developed</a:t>
            </a:r>
            <a:br>
              <a:rPr lang="en-US" dirty="0">
                <a:hlinkClick r:id="rId2"/>
              </a:rPr>
            </a:br>
            <a:r>
              <a:rPr lang="en-US" dirty="0">
                <a:hlinkClick r:id="rId2"/>
              </a:rPr>
              <a:t>a moto</a:t>
            </a:r>
            <a:r>
              <a:rPr lang="en-US" dirty="0"/>
              <a:t>r that put out more mechanical </a:t>
            </a:r>
            <a:br>
              <a:rPr lang="en-US" dirty="0"/>
            </a:br>
            <a:r>
              <a:rPr lang="en-US" dirty="0"/>
              <a:t>power than in required in electrical power</a:t>
            </a:r>
          </a:p>
          <a:p>
            <a:pPr lvl="1"/>
            <a:r>
              <a:rPr lang="en-US" dirty="0"/>
              <a:t>If true, he could have run it “closed” loop by</a:t>
            </a:r>
            <a:br>
              <a:rPr lang="en-US" dirty="0"/>
            </a:br>
            <a:r>
              <a:rPr lang="en-US" dirty="0"/>
              <a:t>having it drive a generator, but he never did this</a:t>
            </a:r>
          </a:p>
          <a:p>
            <a:r>
              <a:rPr lang="en-US" dirty="0"/>
              <a:t>Claimed it wasn’t “perpetual motion” because it was somehow extracting energy from the copper coils.</a:t>
            </a:r>
          </a:p>
          <a:p>
            <a:r>
              <a:rPr lang="en-US" dirty="0"/>
              <a:t>He became very popular in the media, as evidenced by the video I asked you to watch.</a:t>
            </a:r>
          </a:p>
          <a:p>
            <a:r>
              <a:rPr lang="en-US" dirty="0"/>
              <a:t>He spent a decade fighting for a patent, even bringing the matter before congress.</a:t>
            </a:r>
          </a:p>
          <a:p>
            <a:r>
              <a:rPr lang="en-US" dirty="0"/>
              <a:t>In 1989, a judge ordered NBS (now NIST) to test the device.</a:t>
            </a:r>
          </a:p>
          <a:p>
            <a:pPr lvl="1"/>
            <a:r>
              <a:rPr lang="en-US" dirty="0"/>
              <a:t>They determined it was actually a very </a:t>
            </a:r>
            <a:r>
              <a:rPr lang="en-US" i="1" dirty="0"/>
              <a:t>inefficient</a:t>
            </a:r>
            <a:r>
              <a:rPr lang="en-US" dirty="0"/>
              <a:t> motor and the patent was denied.</a:t>
            </a:r>
          </a:p>
          <a:p>
            <a:r>
              <a:rPr lang="en-US" dirty="0"/>
              <a:t>He died in 2015, still claiming his device worked.</a:t>
            </a:r>
          </a:p>
          <a:p>
            <a:pPr lvl="1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0EE41-BF59-976B-8F0B-75E42D311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EF032-872E-2DED-3161-B91FC30C7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ED230-B4B3-67D4-C3B6-19818043D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pic>
        <p:nvPicPr>
          <p:cNvPr id="1026" name="Picture 2" descr="caption">
            <a:extLst>
              <a:ext uri="{FF2B5EF4-FFF2-40B4-BE49-F238E27FC236}">
                <a16:creationId xmlns:a16="http://schemas.microsoft.com/office/drawing/2014/main" id="{EA08B193-0ACA-0167-EC5E-AE24C098D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5857" y="623849"/>
            <a:ext cx="2471058" cy="2272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4108228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2D469-9DC3-AA02-F3E3-673B3DA5E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News Report that Got Me Started…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839D0-408D-EFF8-291E-BC1DCE0B3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25CEF-5BE2-5579-CBE5-A213D010A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1AC0E-FC11-9E82-583D-DBCF9F83B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B495595-4B60-0DCC-2C07-7443F79A8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687" y="1056310"/>
            <a:ext cx="8229600" cy="5441721"/>
          </a:xfrm>
        </p:spPr>
        <p:txBody>
          <a:bodyPr>
            <a:normAutofit/>
          </a:bodyPr>
          <a:lstStyle/>
          <a:p>
            <a:r>
              <a:rPr lang="en-US" sz="2000" dirty="0"/>
              <a:t>Variations of this story were reported in multiple news sites in 2006</a:t>
            </a:r>
          </a:p>
        </p:txBody>
      </p:sp>
      <p:pic>
        <p:nvPicPr>
          <p:cNvPr id="10" name="Aquygen">
            <a:hlinkClick r:id="" action="ppaction://media"/>
            <a:extLst>
              <a:ext uri="{FF2B5EF4-FFF2-40B4-BE49-F238E27FC236}">
                <a16:creationId xmlns:a16="http://schemas.microsoft.com/office/drawing/2014/main" id="{89722C82-7DB1-FCEE-D84D-33482BC058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0359" y="1469573"/>
            <a:ext cx="7003281" cy="5252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79407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86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2C8D2-0D0B-BA99-00CF-12BF80C6B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EE1F8-DAC6-3E29-5D71-B27CBA062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6D4E1-4FCD-57EE-1E92-ECFA22F1E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BB8EA-A78B-3939-EE9F-6C4C190D8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705D08CC-1A5E-642B-6359-8BCE7FB2B98E}"/>
              </a:ext>
            </a:extLst>
          </p:cNvPr>
          <p:cNvSpPr txBox="1">
            <a:spLocks/>
          </p:cNvSpPr>
          <p:nvPr/>
        </p:nvSpPr>
        <p:spPr>
          <a:xfrm>
            <a:off x="642258" y="1115106"/>
            <a:ext cx="8416160" cy="525303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dirty="0">
                <a:latin typeface="Constantia" charset="0"/>
              </a:rPr>
              <a:t>If you could build a car that runs on water, why would you build a </a:t>
            </a:r>
            <a:r>
              <a:rPr lang="ja-JP" altLang="en-US">
                <a:latin typeface="Constantia" charset="0"/>
              </a:rPr>
              <a:t>“</a:t>
            </a:r>
            <a:r>
              <a:rPr lang="en-US" dirty="0">
                <a:latin typeface="Constantia" charset="0"/>
              </a:rPr>
              <a:t>gas-water hybrid</a:t>
            </a:r>
            <a:r>
              <a:rPr lang="ja-JP" altLang="en-US">
                <a:latin typeface="Constantia" charset="0"/>
              </a:rPr>
              <a:t>”</a:t>
            </a:r>
            <a:r>
              <a:rPr lang="en-US" dirty="0">
                <a:latin typeface="Constantia" charset="0"/>
              </a:rPr>
              <a:t>? Nostalgia?</a:t>
            </a:r>
          </a:p>
          <a:p>
            <a:pPr fontAlgn="auto">
              <a:spcAft>
                <a:spcPts val="0"/>
              </a:spcAft>
            </a:pPr>
            <a:r>
              <a:rPr lang="en-US" dirty="0">
                <a:latin typeface="Constantia" charset="0"/>
              </a:rPr>
              <a:t>They used </a:t>
            </a:r>
            <a:r>
              <a:rPr lang="ja-JP" altLang="en-US">
                <a:latin typeface="Constantia" charset="0"/>
              </a:rPr>
              <a:t>“</a:t>
            </a:r>
            <a:r>
              <a:rPr lang="en-US" dirty="0">
                <a:latin typeface="Constantia" charset="0"/>
              </a:rPr>
              <a:t>4 ounces of water</a:t>
            </a:r>
            <a:r>
              <a:rPr lang="ja-JP" altLang="en-US">
                <a:latin typeface="Constantia" charset="0"/>
              </a:rPr>
              <a:t>”</a:t>
            </a:r>
            <a:r>
              <a:rPr lang="en-US" dirty="0">
                <a:latin typeface="Constantia" charset="0"/>
              </a:rPr>
              <a:t>, but </a:t>
            </a:r>
            <a:r>
              <a:rPr lang="en-US" i="1" dirty="0">
                <a:latin typeface="Constantia" charset="0"/>
              </a:rPr>
              <a:t>how much gas</a:t>
            </a:r>
            <a:r>
              <a:rPr lang="en-US" dirty="0">
                <a:latin typeface="Constantia" charset="0"/>
              </a:rPr>
              <a:t>?</a:t>
            </a:r>
          </a:p>
          <a:p>
            <a:pPr fontAlgn="auto">
              <a:spcAft>
                <a:spcPts val="0"/>
              </a:spcAft>
            </a:pPr>
            <a:r>
              <a:rPr lang="en-US" dirty="0">
                <a:latin typeface="Constantia" charset="0"/>
              </a:rPr>
              <a:t>Do you have a lot of call to cut through charcoal?</a:t>
            </a:r>
          </a:p>
          <a:p>
            <a:pPr lvl="1" fontAlgn="auto">
              <a:spcAft>
                <a:spcPts val="0"/>
              </a:spcAft>
            </a:pPr>
            <a:r>
              <a:rPr lang="en-US" sz="2400" dirty="0">
                <a:latin typeface="Constantia" charset="0"/>
              </a:rPr>
              <a:t>Could it be the Oxygen was combining directly with the Carbon and the charcoal was simply burning itself?</a:t>
            </a:r>
          </a:p>
          <a:p>
            <a:pPr fontAlgn="auto">
              <a:spcAft>
                <a:spcPts val="0"/>
              </a:spcAft>
            </a:pPr>
            <a:r>
              <a:rPr lang="en-US" dirty="0">
                <a:latin typeface="Constantia" charset="0"/>
              </a:rPr>
              <a:t>They might have contacted the military to see if the claimed contract negotiation was real.</a:t>
            </a:r>
          </a:p>
          <a:p>
            <a:pPr lvl="1" fontAlgn="auto">
              <a:spcAft>
                <a:spcPts val="0"/>
              </a:spcAft>
            </a:pPr>
            <a:r>
              <a:rPr lang="en-US" sz="2400" dirty="0">
                <a:latin typeface="Constantia" charset="0"/>
              </a:rPr>
              <a:t>Spoiler: it wasn’t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E47ABC02-876E-AF0D-19E0-75C3E04CA9BE}"/>
              </a:ext>
            </a:extLst>
          </p:cNvPr>
          <p:cNvSpPr txBox="1">
            <a:spLocks/>
          </p:cNvSpPr>
          <p:nvPr/>
        </p:nvSpPr>
        <p:spPr>
          <a:xfrm>
            <a:off x="280753" y="436718"/>
            <a:ext cx="8952610" cy="6270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/>
              <a:t>What a good reporter might have noticed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642063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05392B-BACD-2693-591B-B2138C102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7355F-8CE3-C641-67CB-0FB1286F6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A121E-D2F4-641C-43A3-AB2F37E3C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29DBA7BD-EF9A-87AF-766A-31171AC795FE}"/>
              </a:ext>
            </a:extLst>
          </p:cNvPr>
          <p:cNvSpPr txBox="1">
            <a:spLocks/>
          </p:cNvSpPr>
          <p:nvPr/>
        </p:nvSpPr>
        <p:spPr>
          <a:xfrm>
            <a:off x="642258" y="1115106"/>
            <a:ext cx="8416160" cy="5253037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sz="2000" dirty="0">
                <a:latin typeface="Constantia" charset="0"/>
              </a:rPr>
              <a:t>Nothing magic about making a flame with Hydrogen from electrolysis.</a:t>
            </a:r>
          </a:p>
          <a:p>
            <a:pPr lvl="1" fontAlgn="auto">
              <a:spcAft>
                <a:spcPts val="0"/>
              </a:spcAft>
            </a:pPr>
            <a:r>
              <a:rPr lang="en-US" sz="1800" dirty="0">
                <a:latin typeface="Constantia" charset="0"/>
              </a:rPr>
              <a:t>Particularly with a unit the size of an arc-welder.</a:t>
            </a:r>
          </a:p>
          <a:p>
            <a:pPr lvl="1" fontAlgn="auto">
              <a:spcAft>
                <a:spcPts val="0"/>
              </a:spcAft>
            </a:pPr>
            <a:r>
              <a:rPr lang="en-US" sz="1800" dirty="0">
                <a:latin typeface="Constantia" charset="0"/>
              </a:rPr>
              <a:t>It’s not a particularly good for cutting or welding, which is why no one does it that way.</a:t>
            </a:r>
          </a:p>
          <a:p>
            <a:pPr fontAlgn="auto">
              <a:spcAft>
                <a:spcPts val="0"/>
              </a:spcAft>
            </a:pPr>
            <a:r>
              <a:rPr lang="en-US" sz="2000" dirty="0">
                <a:latin typeface="Constantia" charset="0"/>
              </a:rPr>
              <a:t>This sort of thing has been tried many times before</a:t>
            </a:r>
          </a:p>
          <a:p>
            <a:pPr lvl="1" fontAlgn="auto">
              <a:spcAft>
                <a:spcPts val="0"/>
              </a:spcAft>
            </a:pPr>
            <a:r>
              <a:rPr lang="en-US" sz="1800" dirty="0">
                <a:latin typeface="Constantia" charset="0"/>
              </a:rPr>
              <a:t>Google </a:t>
            </a:r>
            <a:r>
              <a:rPr lang="ja-JP" altLang="en-US" sz="1800">
                <a:latin typeface="Constantia" charset="0"/>
              </a:rPr>
              <a:t>“</a:t>
            </a:r>
            <a:r>
              <a:rPr lang="en-US" sz="1800" dirty="0">
                <a:latin typeface="Constantia" charset="0"/>
              </a:rPr>
              <a:t>Brown’s gas</a:t>
            </a:r>
            <a:r>
              <a:rPr lang="ja-JP" altLang="en-US" sz="1800">
                <a:latin typeface="Constantia" charset="0"/>
              </a:rPr>
              <a:t>”</a:t>
            </a:r>
            <a:r>
              <a:rPr lang="en-US" sz="1800" dirty="0">
                <a:latin typeface="Constantia" charset="0"/>
              </a:rPr>
              <a:t> or </a:t>
            </a:r>
            <a:r>
              <a:rPr lang="ja-JP" altLang="en-US" sz="1800">
                <a:latin typeface="Constantia" charset="0"/>
              </a:rPr>
              <a:t>“</a:t>
            </a:r>
            <a:r>
              <a:rPr lang="en-US" sz="1800" dirty="0">
                <a:latin typeface="Constantia" charset="0"/>
              </a:rPr>
              <a:t>Klein’s gas</a:t>
            </a:r>
            <a:r>
              <a:rPr lang="ja-JP" altLang="en-US" sz="1800">
                <a:latin typeface="Constantia" charset="0"/>
              </a:rPr>
              <a:t>”</a:t>
            </a:r>
            <a:r>
              <a:rPr lang="en-US" sz="1800" dirty="0">
                <a:latin typeface="Constantia" charset="0"/>
              </a:rPr>
              <a:t>, for example</a:t>
            </a:r>
          </a:p>
          <a:p>
            <a:pPr lvl="1" fontAlgn="auto">
              <a:spcAft>
                <a:spcPts val="0"/>
              </a:spcAft>
            </a:pPr>
            <a:r>
              <a:rPr lang="en-US" sz="1800" dirty="0">
                <a:latin typeface="Constantia" charset="0"/>
              </a:rPr>
              <a:t>There’s no such thing as “HHO”.  </a:t>
            </a:r>
          </a:p>
          <a:p>
            <a:pPr lvl="1" fontAlgn="auto">
              <a:spcAft>
                <a:spcPts val="0"/>
              </a:spcAft>
            </a:pPr>
            <a:r>
              <a:rPr lang="en-US" sz="1800" dirty="0">
                <a:latin typeface="Constantia" charset="0"/>
              </a:rPr>
              <a:t>It’s a stoichiometric mix of hydrogen and oxygen and it’s very dangerous!  </a:t>
            </a:r>
          </a:p>
          <a:p>
            <a:pPr fontAlgn="auto">
              <a:spcAft>
                <a:spcPts val="0"/>
              </a:spcAft>
            </a:pPr>
            <a:r>
              <a:rPr lang="en-US" sz="2000" dirty="0">
                <a:latin typeface="Constantia" charset="0"/>
              </a:rPr>
              <a:t>There’s no evidence </a:t>
            </a:r>
          </a:p>
          <a:p>
            <a:pPr fontAlgn="auto">
              <a:spcAft>
                <a:spcPts val="0"/>
              </a:spcAft>
            </a:pPr>
            <a:r>
              <a:rPr lang="en-US" sz="2000" dirty="0">
                <a:latin typeface="Constantia" charset="0"/>
              </a:rPr>
              <a:t>As of 2018, </a:t>
            </a:r>
            <a:r>
              <a:rPr lang="en-US" sz="2000" dirty="0" err="1">
                <a:latin typeface="Constantia" charset="0"/>
              </a:rPr>
              <a:t>Aquygen</a:t>
            </a:r>
            <a:r>
              <a:rPr lang="en-US" sz="2000" dirty="0">
                <a:latin typeface="Constantia" charset="0"/>
              </a:rPr>
              <a:t> switched from claiming they could run a car on water to saying it improved gas mileage.</a:t>
            </a:r>
          </a:p>
          <a:p>
            <a:pPr lvl="1" fontAlgn="auto">
              <a:spcAft>
                <a:spcPts val="0"/>
              </a:spcAft>
            </a:pPr>
            <a:r>
              <a:rPr lang="en-US" sz="1800" dirty="0">
                <a:latin typeface="Constantia" charset="0"/>
              </a:rPr>
              <a:t>It didn’t</a:t>
            </a:r>
          </a:p>
          <a:p>
            <a:pPr fontAlgn="auto">
              <a:spcAft>
                <a:spcPts val="0"/>
              </a:spcAft>
            </a:pPr>
            <a:r>
              <a:rPr lang="en-US" sz="2000" dirty="0">
                <a:latin typeface="Constantia" charset="0"/>
              </a:rPr>
              <a:t>They seem to be gone now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31500575-6F38-2156-A8C9-C1F9B79D4AE0}"/>
              </a:ext>
            </a:extLst>
          </p:cNvPr>
          <p:cNvSpPr txBox="1">
            <a:spLocks/>
          </p:cNvSpPr>
          <p:nvPr/>
        </p:nvSpPr>
        <p:spPr>
          <a:xfrm>
            <a:off x="280753" y="436718"/>
            <a:ext cx="8952610" cy="6270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defRPr/>
            </a:pPr>
            <a:r>
              <a:rPr lang="en-US" dirty="0"/>
              <a:t>The Reality of </a:t>
            </a:r>
            <a:r>
              <a:rPr lang="en-US" dirty="0" err="1"/>
              <a:t>Aquygen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52691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7EF54C-9045-8FB0-D7F3-A6720035E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Media?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5C7A76-80A1-84A7-94F5-3236ED0A6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it meant:</a:t>
            </a:r>
          </a:p>
          <a:p>
            <a:pPr lvl="1"/>
            <a:r>
              <a:rPr lang="en-US" dirty="0"/>
              <a:t>Newspapers (one or two a day)</a:t>
            </a:r>
          </a:p>
          <a:p>
            <a:pPr lvl="1"/>
            <a:r>
              <a:rPr lang="en-US" dirty="0"/>
              <a:t>Television (major networks had two newscasts a day)</a:t>
            </a:r>
          </a:p>
          <a:p>
            <a:pPr lvl="1"/>
            <a:r>
              <a:rPr lang="en-US" dirty="0"/>
              <a:t>Radio (there have always been all news radio stations)</a:t>
            </a:r>
          </a:p>
          <a:p>
            <a:r>
              <a:rPr lang="en-US" dirty="0"/>
              <a:t>Now it includes</a:t>
            </a:r>
          </a:p>
          <a:p>
            <a:pPr lvl="1"/>
            <a:r>
              <a:rPr lang="en-US" dirty="0"/>
              <a:t>Websites</a:t>
            </a:r>
          </a:p>
          <a:p>
            <a:pPr lvl="1"/>
            <a:r>
              <a:rPr lang="en-US" dirty="0"/>
              <a:t>YouTube</a:t>
            </a:r>
          </a:p>
          <a:p>
            <a:pPr lvl="1"/>
            <a:r>
              <a:rPr lang="en-US" dirty="0"/>
              <a:t>Podcasts</a:t>
            </a:r>
          </a:p>
          <a:p>
            <a:pPr lvl="1"/>
            <a:r>
              <a:rPr lang="en-US" dirty="0"/>
              <a:t>TikTok</a:t>
            </a:r>
          </a:p>
          <a:p>
            <a:pPr lvl="1"/>
            <a:r>
              <a:rPr lang="en-US" dirty="0"/>
              <a:t>Social media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Literally anyone with a smartphone can publish content that’s available to the entire world.</a:t>
            </a:r>
          </a:p>
          <a:p>
            <a:r>
              <a:rPr lang="en-US" dirty="0"/>
              <a:t>I’m going to stick to “mainstream media”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5C6CDE-5168-E608-C0A0-3D0C742F8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80D61F-9656-7C61-0348-B28A2C01A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93BFC-D003-F1C7-E15A-FC320680C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871096-0617-41A5-9758-D8016564092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69059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B9F69-CC60-A548-04A2-EF9325B05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Media and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44796-6A76-6239-51D3-A90A6EA8E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Even exciting science doesn’t </a:t>
            </a:r>
            <a:r>
              <a:rPr lang="en-US" i="1" dirty="0"/>
              <a:t>sound</a:t>
            </a:r>
            <a:r>
              <a:rPr lang="en-US" dirty="0"/>
              <a:t> exciting.</a:t>
            </a:r>
          </a:p>
          <a:p>
            <a:pPr lvl="1"/>
            <a:r>
              <a:rPr lang="en-US" dirty="0"/>
              <a:t>Too much technical jargon</a:t>
            </a:r>
          </a:p>
          <a:p>
            <a:pPr lvl="1"/>
            <a:r>
              <a:rPr lang="en-US" dirty="0"/>
              <a:t>Temptation to simplify and/or sensationalize it can sometimes change the meaning entirely</a:t>
            </a:r>
          </a:p>
          <a:p>
            <a:r>
              <a:rPr lang="en-US" dirty="0"/>
              <a:t>Poor grasp of basic statistics and statistical significance.</a:t>
            </a:r>
          </a:p>
          <a:p>
            <a:pPr lvl="1"/>
            <a:r>
              <a:rPr lang="en-US" dirty="0"/>
              <a:t>Preliminary results reported as fact</a:t>
            </a:r>
          </a:p>
          <a:p>
            <a:r>
              <a:rPr lang="en-US" dirty="0"/>
              <a:t>Not understanding the difference between “science” and “technology”</a:t>
            </a:r>
          </a:p>
          <a:p>
            <a:pPr lvl="1"/>
            <a:r>
              <a:rPr lang="en-US" dirty="0"/>
              <a:t>We keep coming back to that</a:t>
            </a:r>
          </a:p>
          <a:p>
            <a:r>
              <a:rPr lang="en-US" dirty="0"/>
              <a:t>Not everything has two sides!</a:t>
            </a:r>
          </a:p>
          <a:p>
            <a:r>
              <a:rPr lang="en-US" dirty="0"/>
              <a:t>The only “scoop” in science is a scandal</a:t>
            </a:r>
          </a:p>
          <a:p>
            <a:pPr lvl="1"/>
            <a:r>
              <a:rPr lang="en-US" dirty="0"/>
              <a:t>See examples from last lecture</a:t>
            </a:r>
          </a:p>
          <a:p>
            <a:pPr lvl="1"/>
            <a:r>
              <a:rPr lang="en-US" b="1" dirty="0"/>
              <a:t>No significant scientific result has ever been reported first in the media.</a:t>
            </a:r>
          </a:p>
          <a:p>
            <a:r>
              <a:rPr lang="en-US" dirty="0"/>
              <a:t>Not understanding problems inherent in particular fields.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96DEB-1681-2A7A-7AC5-72945AA97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7D61C-5993-CB9D-F634-E93E62F8F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93C06-1526-F57E-8C50-26CB1679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7C18F4-30C4-1ED7-A203-EE034F5EEDA0}"/>
              </a:ext>
            </a:extLst>
          </p:cNvPr>
          <p:cNvSpPr txBox="1"/>
          <p:nvPr/>
        </p:nvSpPr>
        <p:spPr>
          <a:xfrm>
            <a:off x="778328" y="5490924"/>
            <a:ext cx="7587343" cy="62048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2498094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1CF82-F635-9F05-198D-968A032A3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Particularly Hard for Medical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001FD-B849-ABB3-9F24-96CD7C550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An interesting study in 2013* showed the inconsistency of various studies on cancer risks associated with foods.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70EE9-98CD-599C-2530-4D8AF0C82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FE5F2-34B1-EEDB-99A5-C2C768073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C0A4C-8570-5901-E2F0-35C2ADB7E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D6FB42-431F-261A-E028-A189C6A4F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977" y="2155373"/>
            <a:ext cx="5628925" cy="439782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ABE24C3-853E-3566-91FC-BADF705CC54D}"/>
              </a:ext>
            </a:extLst>
          </p:cNvPr>
          <p:cNvCxnSpPr/>
          <p:nvPr/>
        </p:nvCxnSpPr>
        <p:spPr>
          <a:xfrm>
            <a:off x="4626430" y="2068288"/>
            <a:ext cx="258490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9488588-7EA5-920B-EB43-C1213281597D}"/>
              </a:ext>
            </a:extLst>
          </p:cNvPr>
          <p:cNvCxnSpPr>
            <a:cxnSpLocks/>
          </p:cNvCxnSpPr>
          <p:nvPr/>
        </p:nvCxnSpPr>
        <p:spPr>
          <a:xfrm flipH="1">
            <a:off x="2100943" y="2068288"/>
            <a:ext cx="238397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3D2A917-BA2A-0D41-C3BF-27D133AA85F6}"/>
              </a:ext>
            </a:extLst>
          </p:cNvPr>
          <p:cNvSpPr txBox="1"/>
          <p:nvPr/>
        </p:nvSpPr>
        <p:spPr>
          <a:xfrm>
            <a:off x="5205866" y="1760511"/>
            <a:ext cx="1426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+mn-lt"/>
              </a:rPr>
              <a:t>Increased Risk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788924-C76C-4C43-75B6-D46A42EE6F4B}"/>
              </a:ext>
            </a:extLst>
          </p:cNvPr>
          <p:cNvSpPr txBox="1"/>
          <p:nvPr/>
        </p:nvSpPr>
        <p:spPr>
          <a:xfrm>
            <a:off x="2839925" y="1760511"/>
            <a:ext cx="14260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+mn-lt"/>
              </a:rPr>
              <a:t>Reduced Risk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BBB48B-2050-1529-65EF-6A350E7D6F1E}"/>
              </a:ext>
            </a:extLst>
          </p:cNvPr>
          <p:cNvSpPr txBox="1"/>
          <p:nvPr/>
        </p:nvSpPr>
        <p:spPr>
          <a:xfrm>
            <a:off x="6000976" y="6378047"/>
            <a:ext cx="3143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n-lt"/>
              </a:rPr>
              <a:t>*Schoenfeld and Ioannidis, </a:t>
            </a:r>
            <a:r>
              <a:rPr lang="en-US" sz="1200" dirty="0">
                <a:latin typeface="+mn-lt"/>
                <a:hlinkClick r:id="rId3"/>
              </a:rPr>
              <a:t>"Is everything we eat associated with cancer?</a:t>
            </a:r>
            <a:r>
              <a:rPr lang="en-US" sz="1200" dirty="0">
                <a:latin typeface="+mn-lt"/>
              </a:rPr>
              <a:t>” (2013)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DEAB1D-0E74-402E-7B28-DE0801D6E73F}"/>
              </a:ext>
            </a:extLst>
          </p:cNvPr>
          <p:cNvSpPr txBox="1"/>
          <p:nvPr/>
        </p:nvSpPr>
        <p:spPr>
          <a:xfrm>
            <a:off x="7307457" y="3256814"/>
            <a:ext cx="16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+mn-lt"/>
              </a:rPr>
              <a:t>Newsflash! Milk causes cancer!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1F81445-70B3-A7DD-84E6-CC6D40DF763E}"/>
              </a:ext>
            </a:extLst>
          </p:cNvPr>
          <p:cNvCxnSpPr/>
          <p:nvPr/>
        </p:nvCxnSpPr>
        <p:spPr>
          <a:xfrm flipH="1">
            <a:off x="6542314" y="3614057"/>
            <a:ext cx="669018" cy="2888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F8902B2-758B-E79E-C05D-82B1DDA71049}"/>
              </a:ext>
            </a:extLst>
          </p:cNvPr>
          <p:cNvSpPr txBox="1"/>
          <p:nvPr/>
        </p:nvSpPr>
        <p:spPr>
          <a:xfrm>
            <a:off x="13566" y="4092677"/>
            <a:ext cx="16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rgbClr val="FF0000"/>
                </a:solidFill>
                <a:latin typeface="+mn-lt"/>
              </a:rPr>
              <a:t>Newsflash! Milk prevents cancer!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FFA271B-368A-EE93-38A3-066E9889A5C1}"/>
              </a:ext>
            </a:extLst>
          </p:cNvPr>
          <p:cNvCxnSpPr>
            <a:cxnSpLocks/>
          </p:cNvCxnSpPr>
          <p:nvPr/>
        </p:nvCxnSpPr>
        <p:spPr>
          <a:xfrm flipV="1">
            <a:off x="1709057" y="3924446"/>
            <a:ext cx="1385434" cy="4298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661452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025F5-EAC4-37A0-4D59-59215E59F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Also Showed a Strong Publication Bias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A07CD-0112-F24E-5E77-EA8916A94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FRS-003-009 - Fall 2025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733C0-5656-032B-7C62-71AE79D46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Science and the Media: Friends or Foes</a:t>
            </a:r>
            <a:endParaRPr lang="en-US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6B97D-37B8-B4B6-9EA7-A9F4D8EF6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CA26155-0DCC-45D2-90B6-32F65F3F6C0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CFF3FF-81EF-DB86-E47F-60EA2882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38"/>
          <a:stretch>
            <a:fillRect/>
          </a:stretch>
        </p:blipFill>
        <p:spPr>
          <a:xfrm>
            <a:off x="2305957" y="1374764"/>
            <a:ext cx="3942443" cy="36943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9059EF0-BE02-E352-BBBA-B27248C41FAE}"/>
              </a:ext>
            </a:extLst>
          </p:cNvPr>
          <p:cNvSpPr txBox="1"/>
          <p:nvPr/>
        </p:nvSpPr>
        <p:spPr>
          <a:xfrm>
            <a:off x="3385457" y="5069092"/>
            <a:ext cx="25472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+mn-lt"/>
              </a:rPr>
              <a:t>Z-factor (effect over error)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652BDC-519E-6EF4-3293-953512F420BA}"/>
              </a:ext>
            </a:extLst>
          </p:cNvPr>
          <p:cNvSpPr txBox="1"/>
          <p:nvPr/>
        </p:nvSpPr>
        <p:spPr>
          <a:xfrm>
            <a:off x="1077685" y="5483236"/>
            <a:ext cx="69886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66688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Consistent results would be on one side or the other.</a:t>
            </a:r>
          </a:p>
          <a:p>
            <a:pPr marL="285750" indent="-166688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Statically distributed null results would peak in the middle.</a:t>
            </a:r>
          </a:p>
          <a:p>
            <a:pPr marL="285750" indent="-166688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The only explanation for this is that these are mostly statistically varying results, </a:t>
            </a:r>
            <a:r>
              <a:rPr lang="en-US" sz="1600" dirty="0" err="1">
                <a:latin typeface="+mn-lt"/>
              </a:rPr>
              <a:t>bu</a:t>
            </a:r>
            <a:r>
              <a:rPr lang="en-US" sz="1600" dirty="0">
                <a:latin typeface="+mn-lt"/>
              </a:rPr>
              <a:t> they didn’t publish the null ones.</a:t>
            </a:r>
          </a:p>
        </p:txBody>
      </p:sp>
    </p:spTree>
    <p:extLst>
      <p:ext uri="{BB962C8B-B14F-4D97-AF65-F5344CB8AC3E}">
        <p14:creationId xmlns:p14="http://schemas.microsoft.com/office/powerpoint/2010/main" val="178063769"/>
      </p:ext>
    </p:extLst>
  </p:cSld>
  <p:clrMapOvr>
    <a:masterClrMapping/>
  </p:clrMapOvr>
  <p:transition>
    <p:fade thruBlk="1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PREBYS@7EJIGINFUVWYY57I" val="435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>
    <a:spDef>
      <a:spPr>
        <a:noFill/>
        <a:ln>
          <a:solidFill>
            <a:srgbClr val="FF0000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FF0000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400" dirty="0" smtClean="0">
            <a:latin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Clarity.thmx</Template>
  <TotalTime>33136</TotalTime>
  <Words>1364</Words>
  <Application>Microsoft Macintosh PowerPoint</Application>
  <PresentationFormat>On-screen Show (4:3)</PresentationFormat>
  <Paragraphs>143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Constantia</vt:lpstr>
      <vt:lpstr>Arial</vt:lpstr>
      <vt:lpstr>Times New Roman</vt:lpstr>
      <vt:lpstr>Clarity</vt:lpstr>
      <vt:lpstr>PowerPoint Presentation</vt:lpstr>
      <vt:lpstr>Following up on Mr. Newman</vt:lpstr>
      <vt:lpstr>The News Report that Got Me Started…</vt:lpstr>
      <vt:lpstr>PowerPoint Presentation</vt:lpstr>
      <vt:lpstr>PowerPoint Presentation</vt:lpstr>
      <vt:lpstr>What is Media?</vt:lpstr>
      <vt:lpstr>Problems with Media and Science</vt:lpstr>
      <vt:lpstr>Particularly Hard for Medical Science</vt:lpstr>
      <vt:lpstr>This Also Showed a Strong Publication Bias</vt:lpstr>
      <vt:lpstr>Simplifying Science…..into Nonsense</vt:lpstr>
      <vt:lpstr>Game of Telephone</vt:lpstr>
      <vt:lpstr>Where it went…</vt:lpstr>
      <vt:lpstr>Being an Expert in One Field Doesn’t Make you an Expert in All</vt:lpstr>
      <vt:lpstr>Parting Words </vt:lpstr>
    </vt:vector>
  </TitlesOfParts>
  <Company>Fermilab Beams Division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Antiproton Stacking and Cooling</dc:title>
  <dc:creator>localadmin</dc:creator>
  <cp:lastModifiedBy>Eric J Prebys</cp:lastModifiedBy>
  <cp:revision>959</cp:revision>
  <cp:lastPrinted>2025-02-27T22:51:20Z</cp:lastPrinted>
  <dcterms:created xsi:type="dcterms:W3CDTF">2003-06-24T14:15:57Z</dcterms:created>
  <dcterms:modified xsi:type="dcterms:W3CDTF">2025-10-29T16:38:14Z</dcterms:modified>
</cp:coreProperties>
</file>

<file path=docProps/thumbnail.jpeg>
</file>